
<file path=[Content_Types].xml><?xml version="1.0" encoding="utf-8"?>
<Types xmlns="http://schemas.openxmlformats.org/package/2006/content-types">
  <Default Extension="aac" ContentType="audio/aac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42803763" cy="32075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25" d="100"/>
          <a:sy n="25" d="100"/>
        </p:scale>
        <p:origin x="135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5249386"/>
            <a:ext cx="36383199" cy="11167004"/>
          </a:xfrm>
        </p:spPr>
        <p:txBody>
          <a:bodyPr anchor="b"/>
          <a:lstStyle>
            <a:lvl1pPr algn="ctr">
              <a:defRPr sz="280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6847032"/>
            <a:ext cx="32102822" cy="7744137"/>
          </a:xfrm>
        </p:spPr>
        <p:txBody>
          <a:bodyPr/>
          <a:lstStyle>
            <a:lvl1pPr marL="0" indent="0" algn="ctr">
              <a:buNone/>
              <a:defRPr sz="11225"/>
            </a:lvl1pPr>
            <a:lvl2pPr marL="2138370" indent="0" algn="ctr">
              <a:buNone/>
              <a:defRPr sz="9354"/>
            </a:lvl2pPr>
            <a:lvl3pPr marL="4276740" indent="0" algn="ctr">
              <a:buNone/>
              <a:defRPr sz="8419"/>
            </a:lvl3pPr>
            <a:lvl4pPr marL="6415110" indent="0" algn="ctr">
              <a:buNone/>
              <a:defRPr sz="7483"/>
            </a:lvl4pPr>
            <a:lvl5pPr marL="8553480" indent="0" algn="ctr">
              <a:buNone/>
              <a:defRPr sz="7483"/>
            </a:lvl5pPr>
            <a:lvl6pPr marL="10691851" indent="0" algn="ctr">
              <a:buNone/>
              <a:defRPr sz="7483"/>
            </a:lvl6pPr>
            <a:lvl7pPr marL="12830221" indent="0" algn="ctr">
              <a:buNone/>
              <a:defRPr sz="7483"/>
            </a:lvl7pPr>
            <a:lvl8pPr marL="14968591" indent="0" algn="ctr">
              <a:buNone/>
              <a:defRPr sz="7483"/>
            </a:lvl8pPr>
            <a:lvl9pPr marL="17106961" indent="0" algn="ctr">
              <a:buNone/>
              <a:defRPr sz="748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9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6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707720"/>
            <a:ext cx="9229561" cy="27182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707720"/>
            <a:ext cx="27153637" cy="27182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2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996594"/>
            <a:ext cx="36918246" cy="13342489"/>
          </a:xfrm>
        </p:spPr>
        <p:txBody>
          <a:bodyPr anchor="b"/>
          <a:lstStyle>
            <a:lvl1pPr>
              <a:defRPr sz="280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1465308"/>
            <a:ext cx="36918246" cy="7016500"/>
          </a:xfrm>
        </p:spPr>
        <p:txBody>
          <a:bodyPr/>
          <a:lstStyle>
            <a:lvl1pPr marL="0" indent="0">
              <a:buNone/>
              <a:defRPr sz="11225">
                <a:solidFill>
                  <a:schemeClr val="tx1"/>
                </a:solidFill>
              </a:defRPr>
            </a:lvl1pPr>
            <a:lvl2pPr marL="2138370" indent="0">
              <a:buNone/>
              <a:defRPr sz="9354">
                <a:solidFill>
                  <a:schemeClr val="tx1">
                    <a:tint val="75000"/>
                  </a:schemeClr>
                </a:solidFill>
              </a:defRPr>
            </a:lvl2pPr>
            <a:lvl3pPr marL="4276740" indent="0">
              <a:buNone/>
              <a:defRPr sz="8419">
                <a:solidFill>
                  <a:schemeClr val="tx1">
                    <a:tint val="75000"/>
                  </a:schemeClr>
                </a:solidFill>
              </a:defRPr>
            </a:lvl3pPr>
            <a:lvl4pPr marL="6415110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4pPr>
            <a:lvl5pPr marL="8553480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5pPr>
            <a:lvl6pPr marL="1069185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6pPr>
            <a:lvl7pPr marL="1283022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7pPr>
            <a:lvl8pPr marL="1496859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8pPr>
            <a:lvl9pPr marL="1710696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7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538600"/>
            <a:ext cx="18191599" cy="203515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538600"/>
            <a:ext cx="18191599" cy="203515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9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707727"/>
            <a:ext cx="36918246" cy="61997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862940"/>
            <a:ext cx="18107995" cy="3853505"/>
          </a:xfrm>
        </p:spPr>
        <p:txBody>
          <a:bodyPr anchor="b"/>
          <a:lstStyle>
            <a:lvl1pPr marL="0" indent="0">
              <a:buNone/>
              <a:defRPr sz="11225" b="1"/>
            </a:lvl1pPr>
            <a:lvl2pPr marL="2138370" indent="0">
              <a:buNone/>
              <a:defRPr sz="9354" b="1"/>
            </a:lvl2pPr>
            <a:lvl3pPr marL="4276740" indent="0">
              <a:buNone/>
              <a:defRPr sz="8419" b="1"/>
            </a:lvl3pPr>
            <a:lvl4pPr marL="6415110" indent="0">
              <a:buNone/>
              <a:defRPr sz="7483" b="1"/>
            </a:lvl4pPr>
            <a:lvl5pPr marL="8553480" indent="0">
              <a:buNone/>
              <a:defRPr sz="7483" b="1"/>
            </a:lvl5pPr>
            <a:lvl6pPr marL="10691851" indent="0">
              <a:buNone/>
              <a:defRPr sz="7483" b="1"/>
            </a:lvl6pPr>
            <a:lvl7pPr marL="12830221" indent="0">
              <a:buNone/>
              <a:defRPr sz="7483" b="1"/>
            </a:lvl7pPr>
            <a:lvl8pPr marL="14968591" indent="0">
              <a:buNone/>
              <a:defRPr sz="7483" b="1"/>
            </a:lvl8pPr>
            <a:lvl9pPr marL="17106961" indent="0">
              <a:buNone/>
              <a:defRPr sz="748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716445"/>
            <a:ext cx="18107995" cy="1723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862940"/>
            <a:ext cx="18197174" cy="3853505"/>
          </a:xfrm>
        </p:spPr>
        <p:txBody>
          <a:bodyPr anchor="b"/>
          <a:lstStyle>
            <a:lvl1pPr marL="0" indent="0">
              <a:buNone/>
              <a:defRPr sz="11225" b="1"/>
            </a:lvl1pPr>
            <a:lvl2pPr marL="2138370" indent="0">
              <a:buNone/>
              <a:defRPr sz="9354" b="1"/>
            </a:lvl2pPr>
            <a:lvl3pPr marL="4276740" indent="0">
              <a:buNone/>
              <a:defRPr sz="8419" b="1"/>
            </a:lvl3pPr>
            <a:lvl4pPr marL="6415110" indent="0">
              <a:buNone/>
              <a:defRPr sz="7483" b="1"/>
            </a:lvl4pPr>
            <a:lvl5pPr marL="8553480" indent="0">
              <a:buNone/>
              <a:defRPr sz="7483" b="1"/>
            </a:lvl5pPr>
            <a:lvl6pPr marL="10691851" indent="0">
              <a:buNone/>
              <a:defRPr sz="7483" b="1"/>
            </a:lvl6pPr>
            <a:lvl7pPr marL="12830221" indent="0">
              <a:buNone/>
              <a:defRPr sz="7483" b="1"/>
            </a:lvl7pPr>
            <a:lvl8pPr marL="14968591" indent="0">
              <a:buNone/>
              <a:defRPr sz="7483" b="1"/>
            </a:lvl8pPr>
            <a:lvl9pPr marL="17106961" indent="0">
              <a:buNone/>
              <a:defRPr sz="748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716445"/>
            <a:ext cx="18197174" cy="1723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4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7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362"/>
            <a:ext cx="13805328" cy="7484269"/>
          </a:xfrm>
        </p:spPr>
        <p:txBody>
          <a:bodyPr anchor="b"/>
          <a:lstStyle>
            <a:lvl1pPr>
              <a:defRPr sz="1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618276"/>
            <a:ext cx="21669405" cy="22794351"/>
          </a:xfrm>
        </p:spPr>
        <p:txBody>
          <a:bodyPr/>
          <a:lstStyle>
            <a:lvl1pPr>
              <a:defRPr sz="14967"/>
            </a:lvl1pPr>
            <a:lvl2pPr>
              <a:defRPr sz="13096"/>
            </a:lvl2pPr>
            <a:lvl3pPr>
              <a:defRPr sz="11225"/>
            </a:lvl3pPr>
            <a:lvl4pPr>
              <a:defRPr sz="9354"/>
            </a:lvl4pPr>
            <a:lvl5pPr>
              <a:defRPr sz="9354"/>
            </a:lvl5pPr>
            <a:lvl6pPr>
              <a:defRPr sz="9354"/>
            </a:lvl6pPr>
            <a:lvl7pPr>
              <a:defRPr sz="9354"/>
            </a:lvl7pPr>
            <a:lvl8pPr>
              <a:defRPr sz="9354"/>
            </a:lvl8pPr>
            <a:lvl9pPr>
              <a:defRPr sz="935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2631"/>
            <a:ext cx="13805328" cy="17827115"/>
          </a:xfrm>
        </p:spPr>
        <p:txBody>
          <a:bodyPr/>
          <a:lstStyle>
            <a:lvl1pPr marL="0" indent="0">
              <a:buNone/>
              <a:defRPr sz="7483"/>
            </a:lvl1pPr>
            <a:lvl2pPr marL="2138370" indent="0">
              <a:buNone/>
              <a:defRPr sz="6548"/>
            </a:lvl2pPr>
            <a:lvl3pPr marL="4276740" indent="0">
              <a:buNone/>
              <a:defRPr sz="5613"/>
            </a:lvl3pPr>
            <a:lvl4pPr marL="6415110" indent="0">
              <a:buNone/>
              <a:defRPr sz="4677"/>
            </a:lvl4pPr>
            <a:lvl5pPr marL="8553480" indent="0">
              <a:buNone/>
              <a:defRPr sz="4677"/>
            </a:lvl5pPr>
            <a:lvl6pPr marL="10691851" indent="0">
              <a:buNone/>
              <a:defRPr sz="4677"/>
            </a:lvl6pPr>
            <a:lvl7pPr marL="12830221" indent="0">
              <a:buNone/>
              <a:defRPr sz="4677"/>
            </a:lvl7pPr>
            <a:lvl8pPr marL="14968591" indent="0">
              <a:buNone/>
              <a:defRPr sz="4677"/>
            </a:lvl8pPr>
            <a:lvl9pPr marL="17106961" indent="0">
              <a:buNone/>
              <a:defRPr sz="46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3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362"/>
            <a:ext cx="13805328" cy="7484269"/>
          </a:xfrm>
        </p:spPr>
        <p:txBody>
          <a:bodyPr anchor="b"/>
          <a:lstStyle>
            <a:lvl1pPr>
              <a:defRPr sz="1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618276"/>
            <a:ext cx="21669405" cy="22794351"/>
          </a:xfrm>
        </p:spPr>
        <p:txBody>
          <a:bodyPr anchor="t"/>
          <a:lstStyle>
            <a:lvl1pPr marL="0" indent="0">
              <a:buNone/>
              <a:defRPr sz="14967"/>
            </a:lvl1pPr>
            <a:lvl2pPr marL="2138370" indent="0">
              <a:buNone/>
              <a:defRPr sz="13096"/>
            </a:lvl2pPr>
            <a:lvl3pPr marL="4276740" indent="0">
              <a:buNone/>
              <a:defRPr sz="11225"/>
            </a:lvl3pPr>
            <a:lvl4pPr marL="6415110" indent="0">
              <a:buNone/>
              <a:defRPr sz="9354"/>
            </a:lvl4pPr>
            <a:lvl5pPr marL="8553480" indent="0">
              <a:buNone/>
              <a:defRPr sz="9354"/>
            </a:lvl5pPr>
            <a:lvl6pPr marL="10691851" indent="0">
              <a:buNone/>
              <a:defRPr sz="9354"/>
            </a:lvl6pPr>
            <a:lvl7pPr marL="12830221" indent="0">
              <a:buNone/>
              <a:defRPr sz="9354"/>
            </a:lvl7pPr>
            <a:lvl8pPr marL="14968591" indent="0">
              <a:buNone/>
              <a:defRPr sz="9354"/>
            </a:lvl8pPr>
            <a:lvl9pPr marL="17106961" indent="0">
              <a:buNone/>
              <a:defRPr sz="93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2631"/>
            <a:ext cx="13805328" cy="17827115"/>
          </a:xfrm>
        </p:spPr>
        <p:txBody>
          <a:bodyPr/>
          <a:lstStyle>
            <a:lvl1pPr marL="0" indent="0">
              <a:buNone/>
              <a:defRPr sz="7483"/>
            </a:lvl1pPr>
            <a:lvl2pPr marL="2138370" indent="0">
              <a:buNone/>
              <a:defRPr sz="6548"/>
            </a:lvl2pPr>
            <a:lvl3pPr marL="4276740" indent="0">
              <a:buNone/>
              <a:defRPr sz="5613"/>
            </a:lvl3pPr>
            <a:lvl4pPr marL="6415110" indent="0">
              <a:buNone/>
              <a:defRPr sz="4677"/>
            </a:lvl4pPr>
            <a:lvl5pPr marL="8553480" indent="0">
              <a:buNone/>
              <a:defRPr sz="4677"/>
            </a:lvl5pPr>
            <a:lvl6pPr marL="10691851" indent="0">
              <a:buNone/>
              <a:defRPr sz="4677"/>
            </a:lvl6pPr>
            <a:lvl7pPr marL="12830221" indent="0">
              <a:buNone/>
              <a:defRPr sz="4677"/>
            </a:lvl7pPr>
            <a:lvl8pPr marL="14968591" indent="0">
              <a:buNone/>
              <a:defRPr sz="4677"/>
            </a:lvl8pPr>
            <a:lvl9pPr marL="17106961" indent="0">
              <a:buNone/>
              <a:defRPr sz="46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9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707727"/>
            <a:ext cx="36918246" cy="619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538600"/>
            <a:ext cx="36918246" cy="2035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9729186"/>
            <a:ext cx="14446270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9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276740" rtl="0" eaLnBrk="1" latinLnBrk="0" hangingPunct="1">
        <a:lnSpc>
          <a:spcPct val="90000"/>
        </a:lnSpc>
        <a:spcBef>
          <a:spcPct val="0"/>
        </a:spcBef>
        <a:buNone/>
        <a:defRPr sz="205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9185" indent="-1069185" algn="l" defTabSz="4276740" rtl="0" eaLnBrk="1" latinLnBrk="0" hangingPunct="1">
        <a:lnSpc>
          <a:spcPct val="90000"/>
        </a:lnSpc>
        <a:spcBef>
          <a:spcPts val="4677"/>
        </a:spcBef>
        <a:buFont typeface="Arial" panose="020B0604020202020204" pitchFamily="34" charset="0"/>
        <a:buChar char="•"/>
        <a:defRPr sz="13096" kern="1200">
          <a:solidFill>
            <a:schemeClr val="tx1"/>
          </a:solidFill>
          <a:latin typeface="+mn-lt"/>
          <a:ea typeface="+mn-ea"/>
          <a:cs typeface="+mn-cs"/>
        </a:defRPr>
      </a:lvl1pPr>
      <a:lvl2pPr marL="320755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11225" kern="1200">
          <a:solidFill>
            <a:schemeClr val="tx1"/>
          </a:solidFill>
          <a:latin typeface="+mn-lt"/>
          <a:ea typeface="+mn-ea"/>
          <a:cs typeface="+mn-cs"/>
        </a:defRPr>
      </a:lvl2pPr>
      <a:lvl3pPr marL="534592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9354" kern="1200">
          <a:solidFill>
            <a:schemeClr val="tx1"/>
          </a:solidFill>
          <a:latin typeface="+mn-lt"/>
          <a:ea typeface="+mn-ea"/>
          <a:cs typeface="+mn-cs"/>
        </a:defRPr>
      </a:lvl3pPr>
      <a:lvl4pPr marL="748429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962266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176103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389940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603777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817614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1pPr>
      <a:lvl2pPr marL="213837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2pPr>
      <a:lvl3pPr marL="427674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3pPr>
      <a:lvl4pPr marL="641511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855348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069185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283022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496859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710696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f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hyperlink" Target="https://www.who.int/medicines/publications/drugalerts/Statement_on_DTG_18May_2018final.pdf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882551"/>
            <a:ext cx="42803763" cy="333852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5771" y="4658332"/>
            <a:ext cx="9414177" cy="250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E72240"/>
                </a:solidFill>
              </a:rPr>
              <a:t>INTRODUCTION</a:t>
            </a:r>
          </a:p>
          <a:p>
            <a:pPr marL="571535" indent="-571535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4400" dirty="0"/>
              <a:t>WHO recommended dolutegravir (DTG) as preferred first line ART in 2016</a:t>
            </a:r>
            <a:r>
              <a:rPr lang="en-GB" sz="4400" b="1" baseline="30000" dirty="0"/>
              <a:t> 3</a:t>
            </a:r>
            <a:r>
              <a:rPr lang="en-GB" sz="4400" dirty="0"/>
              <a:t>.</a:t>
            </a:r>
          </a:p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/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4400" dirty="0"/>
              <a:t>A study in Botswana reported 0.94% (4/426) risk of DTG causing congenital anomalies in 2018</a:t>
            </a:r>
            <a:r>
              <a:rPr lang="en-GB" sz="4400" b="1" baseline="30000" dirty="0"/>
              <a:t> 2</a:t>
            </a:r>
            <a:r>
              <a:rPr lang="en-GB" sz="4400" dirty="0"/>
              <a:t>.</a:t>
            </a:r>
          </a:p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/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4400" dirty="0"/>
              <a:t>This resulted in WHO:</a:t>
            </a:r>
          </a:p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/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4400" dirty="0"/>
              <a:t>Issuing  a teratogenicity alert for women using DTG In May 2018</a:t>
            </a:r>
            <a:r>
              <a:rPr lang="en-GB" sz="4400" b="1" baseline="30000" dirty="0"/>
              <a:t> 1</a:t>
            </a:r>
            <a:r>
              <a:rPr lang="en-GB" sz="4400" dirty="0"/>
              <a:t>. </a:t>
            </a:r>
          </a:p>
          <a:p>
            <a:pPr marL="571535" indent="-571535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4400" dirty="0"/>
              <a:t>Calling for  integration of sexual and reproductive services into HIV care.</a:t>
            </a:r>
          </a:p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/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4400" dirty="0"/>
              <a:t>Data on the impact of this guidance on contraceptive uptake among HIV positive women is scarce especially in resource limited settings.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GB" sz="4400" dirty="0"/>
          </a:p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FF0000"/>
                </a:solidFill>
              </a:rPr>
              <a:t>AIM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4400" dirty="0"/>
              <a:t>To assess contraceptive uptake and its associated factors  among HIV positive women on DTG-based regimen in urban Uganda.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GB" sz="4400" dirty="0"/>
          </a:p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E72240"/>
                </a:solidFill>
              </a:rPr>
              <a:t>METHODOLOGY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400" dirty="0"/>
              <a:t>Cross-sectional study  from May 2019 to July 2019. 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400" dirty="0"/>
              <a:t>Study area: 5</a:t>
            </a:r>
            <a:r>
              <a:rPr lang="en-GB" sz="4400" dirty="0"/>
              <a:t> public HIV clinics supported by Infectious Diseases Institute(IDI) </a:t>
            </a:r>
            <a:r>
              <a:rPr lang="en-US" sz="4400" dirty="0"/>
              <a:t>in Kampala.</a:t>
            </a:r>
          </a:p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/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400" dirty="0"/>
              <a:t>Randomly selected non-pregnant women (aged 15-49 years) who used DTG-based regimens. 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sz="4400" dirty="0"/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altLang="en-US" sz="4400" b="1" dirty="0">
              <a:solidFill>
                <a:srgbClr val="E7224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169281" y="4559171"/>
            <a:ext cx="11107315" cy="2538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METHODOLOGY CONTINUED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400" dirty="0"/>
              <a:t>Data was collected using interviewer administered questionnaires.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400" dirty="0"/>
              <a:t> Data collected included demographics, contraceptive use, social and health system factors. 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STATISTICAL ANALYSIS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400" dirty="0"/>
              <a:t>Data analysis using  STATA version 14.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400" dirty="0"/>
              <a:t>Descriptive statistics to summarize patient characteristics. </a:t>
            </a:r>
          </a:p>
          <a:p>
            <a:pPr marL="685842" indent="-685842" algn="just" defTabSz="5256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400" dirty="0"/>
              <a:t>Poisson regression model to analyze factors associated with contraceptive uptake.</a:t>
            </a:r>
          </a:p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/>
          </a:p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FF0000"/>
                </a:solidFill>
              </a:rPr>
              <a:t>RESULTS</a:t>
            </a: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4400" dirty="0"/>
              <a:t> 359 women included in the study</a:t>
            </a:r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4400" dirty="0"/>
              <a:t>Mean age (SD) was 37(6.8) years</a:t>
            </a: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571535" indent="-571535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4400" dirty="0"/>
              <a:t>Contraceptive uptake was 138(38.4%), majority 82/138(58.6%) preferred injectable. method.</a:t>
            </a:r>
            <a:endParaRPr lang="en-GB" sz="4400" dirty="0">
              <a:solidFill>
                <a:srgbClr val="FF0000"/>
              </a:solidFill>
            </a:endParaRPr>
          </a:p>
          <a:p>
            <a:pPr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4400" dirty="0"/>
          </a:p>
          <a:p>
            <a:pPr algn="just" defTabSz="5256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382389" y="1135019"/>
            <a:ext cx="29747992" cy="125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5400" b="1" dirty="0"/>
              <a:t>CONTRACEPTION UPTAKE AMONG HIV POSITIVE WOMEN ON DOLUTEGRAVIR-BASED ANTIRETROVIRAL TREATMENT IN URBAN UGANDA.</a:t>
            </a:r>
            <a:endParaRPr lang="en-GB" sz="5400" dirty="0"/>
          </a:p>
          <a:p>
            <a:endParaRPr lang="en-GB" sz="480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125288" y="2716226"/>
            <a:ext cx="42803763" cy="180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6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/>
              <a:t>Leah Mbabazi, Mariah Sarah Nabaggala, Shadia Nakalema, Abdallah Kamira, Eva Laker, Stephen Okoboi, Barbara Castelnuovo, Agnes Kiragga, Mohammed Lamorde.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5256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/>
              <a:t> Infectious Diseases Institute (IDI)  Makerere University College of Health Sciences, Kampala-Uganda. 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8" y="29763720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-2" y="29744016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S-106588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770" y="30078289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6" y="30011387"/>
            <a:ext cx="5430051" cy="91627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406645" y="4473538"/>
            <a:ext cx="11891900" cy="2543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FF0000"/>
                </a:solidFill>
              </a:rPr>
              <a:t>RESULTS CONTINUED</a:t>
            </a:r>
            <a:endParaRPr lang="en-GB" sz="4400" dirty="0"/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sz="4400" dirty="0">
              <a:solidFill>
                <a:srgbClr val="FF0000"/>
              </a:solidFill>
            </a:endParaRPr>
          </a:p>
          <a:p>
            <a:pPr marL="685842" indent="-685842" algn="just" defTabSz="52560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pPr>
              <a:lnSpc>
                <a:spcPct val="150000"/>
              </a:lnSpc>
            </a:pPr>
            <a:endParaRPr lang="en-US" sz="4400" dirty="0"/>
          </a:p>
          <a:p>
            <a:pPr>
              <a:lnSpc>
                <a:spcPct val="150000"/>
              </a:lnSpc>
            </a:pPr>
            <a:endParaRPr lang="en-GB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4400" dirty="0"/>
              <a:t>Factors with Increased Incidence Risk Ratio (IRR): religion, parity, FP counselling and discussion of FP with partner.</a:t>
            </a:r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4400" dirty="0"/>
          </a:p>
          <a:p>
            <a:pPr>
              <a:lnSpc>
                <a:spcPct val="150000"/>
              </a:lnSpc>
            </a:pPr>
            <a:endParaRPr lang="en-GB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4400" dirty="0"/>
          </a:p>
          <a:p>
            <a:pPr>
              <a:lnSpc>
                <a:spcPct val="150000"/>
              </a:lnSpc>
            </a:pPr>
            <a:r>
              <a:rPr lang="en-GB" sz="4400" i="1" dirty="0"/>
              <a:t>Table: factors associated with contraceptive use </a:t>
            </a:r>
            <a:endParaRPr lang="en-GB" sz="4400" dirty="0"/>
          </a:p>
          <a:p>
            <a:pPr marL="571535" indent="-57153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r>
              <a:rPr lang="en-GB" sz="4400" dirty="0"/>
              <a:t>;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424370" y="5012963"/>
            <a:ext cx="8872710" cy="2543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CONCLUSION</a:t>
            </a:r>
            <a:endParaRPr lang="en-GB" sz="4400" dirty="0"/>
          </a:p>
          <a:p>
            <a:pPr marL="685842" indent="-685842" algn="just">
              <a:buFont typeface="Wingdings" panose="05000000000000000000" pitchFamily="2" charset="2"/>
              <a:buChar char="v"/>
            </a:pPr>
            <a:r>
              <a:rPr lang="en-GB" sz="4400" dirty="0"/>
              <a:t>Low uptake of contraceptives </a:t>
            </a:r>
          </a:p>
          <a:p>
            <a:pPr marL="685842" indent="-685842" algn="just">
              <a:buFont typeface="Wingdings" panose="05000000000000000000" pitchFamily="2" charset="2"/>
              <a:buChar char="v"/>
            </a:pPr>
            <a:r>
              <a:rPr lang="en-GB" sz="4400" dirty="0"/>
              <a:t> Injectable contraception was the most used contraceptive.</a:t>
            </a:r>
          </a:p>
          <a:p>
            <a:pPr marL="685842" indent="-685842" algn="just">
              <a:buFont typeface="Wingdings" panose="05000000000000000000" pitchFamily="2" charset="2"/>
              <a:buChar char="v"/>
            </a:pPr>
            <a:r>
              <a:rPr lang="en-GB" sz="4400" dirty="0"/>
              <a:t>Contraceptive counselling and partner discussion on contraception increased the contraceptive uptake. </a:t>
            </a:r>
          </a:p>
          <a:p>
            <a:endParaRPr lang="en-GB" sz="4400" b="1" dirty="0">
              <a:solidFill>
                <a:srgbClr val="FF0000"/>
              </a:solidFill>
            </a:endParaRPr>
          </a:p>
          <a:p>
            <a:r>
              <a:rPr lang="en-GB" sz="4400" b="1" dirty="0">
                <a:solidFill>
                  <a:srgbClr val="FF0000"/>
                </a:solidFill>
              </a:rPr>
              <a:t>RECOMMENDATIONS</a:t>
            </a:r>
          </a:p>
          <a:p>
            <a:endParaRPr lang="en-GB" sz="4400" b="1" dirty="0"/>
          </a:p>
          <a:p>
            <a:pPr marL="571535" indent="-571535">
              <a:buFont typeface="Wingdings" panose="05000000000000000000" pitchFamily="2" charset="2"/>
              <a:buChar char="v"/>
            </a:pPr>
            <a:r>
              <a:rPr lang="en-GB" sz="4400" dirty="0"/>
              <a:t>Scale up integration of contraceptive services into HIV care and management programs. </a:t>
            </a:r>
          </a:p>
          <a:p>
            <a:endParaRPr lang="en-GB" sz="4400" b="1" dirty="0"/>
          </a:p>
          <a:p>
            <a:pPr marL="685842" indent="-685842">
              <a:buFont typeface="Wingdings" panose="05000000000000000000" pitchFamily="2" charset="2"/>
              <a:buChar char="v"/>
            </a:pPr>
            <a:r>
              <a:rPr lang="en-GB" sz="4400" dirty="0"/>
              <a:t>Increase male involvement in family planning programs.</a:t>
            </a:r>
          </a:p>
          <a:p>
            <a:pPr marL="685842" indent="-685842">
              <a:buFont typeface="Wingdings" panose="05000000000000000000" pitchFamily="2" charset="2"/>
              <a:buChar char="v"/>
            </a:pPr>
            <a:endParaRPr lang="en-GB" sz="4400" dirty="0"/>
          </a:p>
          <a:p>
            <a:pPr marL="685842" indent="-685842">
              <a:buFont typeface="Wingdings" panose="05000000000000000000" pitchFamily="2" charset="2"/>
              <a:buChar char="v"/>
            </a:pPr>
            <a:endParaRPr lang="en-GB" sz="4400" dirty="0"/>
          </a:p>
          <a:p>
            <a:endParaRPr lang="en-GB" sz="4400" i="1" dirty="0"/>
          </a:p>
          <a:p>
            <a:endParaRPr lang="en-GB" sz="4400" i="1" dirty="0"/>
          </a:p>
          <a:p>
            <a:endParaRPr lang="en-GB" sz="4400" i="1" dirty="0"/>
          </a:p>
          <a:p>
            <a:endParaRPr lang="en-GB" sz="4400" i="1" dirty="0"/>
          </a:p>
          <a:p>
            <a:endParaRPr lang="en-GB" sz="4400" i="1" dirty="0"/>
          </a:p>
          <a:p>
            <a:endParaRPr lang="en-GB" sz="4400" i="1" dirty="0"/>
          </a:p>
          <a:p>
            <a:r>
              <a:rPr lang="en-GB" sz="4400" i="1" dirty="0"/>
              <a:t>Figure showing couple counselling on contraceptive use.</a:t>
            </a:r>
          </a:p>
          <a:p>
            <a:r>
              <a:rPr lang="en-GB" sz="4400" b="1" dirty="0">
                <a:solidFill>
                  <a:srgbClr val="FF0000"/>
                </a:solidFill>
              </a:rPr>
              <a:t>ACKNOWLEGEMENT</a:t>
            </a:r>
          </a:p>
          <a:p>
            <a:r>
              <a:rPr lang="en-GB" sz="3200" dirty="0">
                <a:cs typeface="Times New Roman" panose="02020603050405020304" pitchFamily="18" charset="0"/>
              </a:rPr>
              <a:t>IDI clinic is supported by funding from the Government of Uganda (GR-G-0902) and the Presidents Emergency Plan for AIDS Relief through the United States Centers for Disease Control (NU2GGH002022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200" i="1" dirty="0"/>
          </a:p>
          <a:p>
            <a:r>
              <a:rPr lang="en-GB" sz="4400" b="1" dirty="0">
                <a:solidFill>
                  <a:srgbClr val="FF0000"/>
                </a:solidFill>
              </a:rPr>
              <a:t>REFERENCES</a:t>
            </a:r>
          </a:p>
          <a:p>
            <a:pPr marL="342922" indent="-342922">
              <a:buFont typeface="Wingdings" panose="05000000000000000000" pitchFamily="2" charset="2"/>
              <a:buChar char="q"/>
            </a:pPr>
            <a:r>
              <a:rPr lang="en-GB" sz="2000" dirty="0"/>
              <a:t>WHO. (2018). WHO Statement on DTG [Press release]. Retrieved from </a:t>
            </a:r>
            <a:r>
              <a:rPr lang="en-GB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https://www.who.int/medicines/publications/drugalerts/Statement_on_DTG_18May_2018final.pdf</a:t>
            </a:r>
            <a:endParaRPr lang="en-GB" sz="2000" dirty="0"/>
          </a:p>
          <a:p>
            <a:pPr marL="457228" indent="-457228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R.,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Makhema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J., &amp; Shapiro, R. L. (2018). Neural-Tube Defects with Dolutegravir Treatment from the Time of Conception.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New England Journal of Medicine, 379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(10), 979-981. doi:10.1056/NEJMc1807653</a:t>
            </a:r>
          </a:p>
          <a:p>
            <a:pPr marL="457228" indent="-457228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WHO. (2016). </a:t>
            </a:r>
            <a:r>
              <a:rPr lang="en-US" sz="2000" i="1" dirty="0"/>
              <a:t>Consolidated guidelines on the use of antiretroviral drugs for treating and preventing HIV infection</a:t>
            </a:r>
            <a:r>
              <a:rPr lang="en-US" sz="2000" dirty="0"/>
              <a:t>. Retrieved from Geneva: </a:t>
            </a:r>
            <a:endParaRPr lang="en-GB" sz="2000" dirty="0"/>
          </a:p>
          <a:p>
            <a:pPr marL="457228" indent="-457228"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42" indent="-685842">
              <a:buFont typeface="Wingdings" panose="05000000000000000000" pitchFamily="2" charset="2"/>
              <a:buChar char="v"/>
            </a:pPr>
            <a:endParaRPr lang="en-GB" sz="4400" dirty="0"/>
          </a:p>
          <a:p>
            <a:pPr marL="685842" indent="-685842">
              <a:buFont typeface="Wingdings" panose="05000000000000000000" pitchFamily="2" charset="2"/>
              <a:buChar char="v"/>
            </a:pPr>
            <a:endParaRPr lang="en-GB" sz="4400" dirty="0"/>
          </a:p>
          <a:p>
            <a:pPr marL="685842" indent="-685842">
              <a:buFont typeface="Wingdings" panose="05000000000000000000" pitchFamily="2" charset="2"/>
              <a:buChar char="v"/>
            </a:pPr>
            <a:endParaRPr lang="en-GB" sz="4400" dirty="0"/>
          </a:p>
          <a:p>
            <a:pPr marL="685842" indent="-685842">
              <a:buFont typeface="Wingdings" panose="05000000000000000000" pitchFamily="2" charset="2"/>
              <a:buChar char="v"/>
            </a:pPr>
            <a:endParaRPr lang="en-GB" sz="4400" dirty="0"/>
          </a:p>
          <a:p>
            <a:pPr marL="685842" indent="-685842">
              <a:buFont typeface="Wingdings" panose="05000000000000000000" pitchFamily="2" charset="2"/>
              <a:buChar char="v"/>
            </a:pPr>
            <a:endParaRPr lang="en-GB" sz="4400" dirty="0"/>
          </a:p>
          <a:p>
            <a:pPr marL="685842" indent="-685842">
              <a:buFont typeface="Wingdings" panose="05000000000000000000" pitchFamily="2" charset="2"/>
              <a:buChar char="v"/>
            </a:pPr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r>
              <a:rPr lang="en-GB" sz="4400" dirty="0"/>
              <a:t> </a:t>
            </a:r>
            <a:br>
              <a:rPr lang="en-GB" sz="4400" dirty="0"/>
            </a:br>
            <a:endParaRPr lang="en-US" altLang="en-US" sz="4400" b="1" dirty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122" descr="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" r="5882"/>
          <a:stretch>
            <a:fillRect/>
          </a:stretch>
        </p:blipFill>
        <p:spPr bwMode="auto">
          <a:xfrm>
            <a:off x="39813382" y="1171888"/>
            <a:ext cx="2061237" cy="182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217" y="1169898"/>
            <a:ext cx="2327983" cy="21373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983" y="16550245"/>
            <a:ext cx="7927425" cy="5160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80585" y="15690383"/>
            <a:ext cx="11843787" cy="126814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9931" y="17157113"/>
            <a:ext cx="10962473" cy="9841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77297" y="5366363"/>
            <a:ext cx="11426742" cy="7573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Leah Mbabazi poster Voice reco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491677" y="4442309"/>
            <a:ext cx="1216204" cy="12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539</Words>
  <Application>Microsoft Office PowerPoint</Application>
  <PresentationFormat>Benutzerdefiniert</PresentationFormat>
  <Paragraphs>114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90</cp:revision>
  <dcterms:created xsi:type="dcterms:W3CDTF">2016-06-23T11:49:10Z</dcterms:created>
  <dcterms:modified xsi:type="dcterms:W3CDTF">2020-07-01T07:05:09Z</dcterms:modified>
</cp:coreProperties>
</file>